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7"/>
  </p:notesMasterIdLst>
  <p:sldIdLst>
    <p:sldId id="411" r:id="rId2"/>
    <p:sldId id="342" r:id="rId3"/>
    <p:sldId id="330" r:id="rId4"/>
    <p:sldId id="344" r:id="rId5"/>
    <p:sldId id="371" r:id="rId6"/>
    <p:sldId id="393" r:id="rId7"/>
    <p:sldId id="345" r:id="rId8"/>
    <p:sldId id="399" r:id="rId9"/>
    <p:sldId id="402" r:id="rId10"/>
    <p:sldId id="368" r:id="rId11"/>
    <p:sldId id="346" r:id="rId12"/>
    <p:sldId id="396" r:id="rId13"/>
    <p:sldId id="347" r:id="rId14"/>
    <p:sldId id="419" r:id="rId15"/>
    <p:sldId id="26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00" autoAdjust="0"/>
    <p:restoredTop sz="94561" autoAdjust="0"/>
  </p:normalViewPr>
  <p:slideViewPr>
    <p:cSldViewPr>
      <p:cViewPr varScale="1">
        <p:scale>
          <a:sx n="64" d="100"/>
          <a:sy n="64" d="100"/>
        </p:scale>
        <p:origin x="3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652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2C096-C6F1-4BDE-8EEE-D2C703E63412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6457F-D4D0-476F-86CF-2F3587152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3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E4949-EA68-413C-9BFA-03EB510F5F19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4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3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0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4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4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0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6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6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8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9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FF8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F8600"/>
                </a:solidFill>
              </a:rPr>
              <a:pPr/>
              <a:t>6/19/2014</a:t>
            </a:fld>
            <a:endParaRPr lang="en-US">
              <a:solidFill>
                <a:srgbClr val="FF8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-31124" y="-1073"/>
            <a:ext cx="8458200" cy="2743200"/>
          </a:xfrm>
        </p:spPr>
        <p:txBody>
          <a:bodyPr/>
          <a:lstStyle/>
          <a:p>
            <a:pPr algn="ctr"/>
            <a:r>
              <a:rPr lang="en-GB" sz="3600" dirty="0">
                <a:latin typeface="Book Antiqua" pitchFamily="18" charset="0"/>
              </a:rPr>
              <a:t>Applying Social Movement Theory in Terrorism </a:t>
            </a:r>
            <a:r>
              <a:rPr lang="en-GB" sz="3600" dirty="0" smtClean="0">
                <a:latin typeface="Book Antiqua" pitchFamily="18" charset="0"/>
              </a:rPr>
              <a:t>Research:</a:t>
            </a:r>
            <a:r>
              <a:rPr lang="en-GB" sz="3600" dirty="0">
                <a:latin typeface="Book Antiqua" pitchFamily="18" charset="0"/>
              </a:rPr>
              <a:t/>
            </a:r>
            <a:br>
              <a:rPr lang="en-GB" sz="3600" dirty="0">
                <a:latin typeface="Book Antiqua" pitchFamily="18" charset="0"/>
              </a:rPr>
            </a:br>
            <a:r>
              <a:rPr lang="en-GB" sz="3600" dirty="0">
                <a:latin typeface="Book Antiqua" pitchFamily="18" charset="0"/>
              </a:rPr>
              <a:t>Cycles of Contention </a:t>
            </a:r>
            <a:r>
              <a:rPr lang="en-GB" sz="3600" dirty="0" smtClean="0">
                <a:latin typeface="Book Antiqua" pitchFamily="18" charset="0"/>
              </a:rPr>
              <a:t>and Revolutionary Violence in Greece</a:t>
            </a:r>
            <a:endParaRPr lang="en-GB" sz="3600" dirty="0">
              <a:latin typeface="Book Antiqua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-31124" y="3962400"/>
            <a:ext cx="8458200" cy="2895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Workshop in Political Violence, Terrorism and Extremism in Greece and Europe</a:t>
            </a:r>
          </a:p>
          <a:p>
            <a:pPr algn="ctr"/>
            <a:r>
              <a:rPr lang="en-GB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Greek Politics Specialist Group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London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en-GB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20</a:t>
            </a:r>
            <a:r>
              <a:rPr lang="en-GB" sz="2400" baseline="300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th</a:t>
            </a:r>
            <a:r>
              <a:rPr lang="en-GB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  June </a:t>
            </a:r>
          </a:p>
          <a:p>
            <a:pPr algn="ctr"/>
            <a:endParaRPr lang="en-US" b="1" dirty="0" smtClean="0">
              <a:latin typeface="Book Antiqua" pitchFamily="18" charset="0"/>
            </a:endParaRPr>
          </a:p>
          <a:p>
            <a:pPr algn="ctr"/>
            <a:r>
              <a:rPr lang="en-US" sz="2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Sotirios</a:t>
            </a:r>
            <a:r>
              <a:rPr lang="en-US" sz="2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Karampampas</a:t>
            </a:r>
            <a:endParaRPr lang="en-US" sz="2200" dirty="0" smtClean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en-US" sz="2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University of Sheffield</a:t>
            </a:r>
            <a:endParaRPr lang="en-US" sz="22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01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Cycles of </a:t>
            </a:r>
            <a:r>
              <a:rPr lang="en-US" sz="3600" dirty="0" smtClean="0">
                <a:latin typeface="Book Antiqua" pitchFamily="18" charset="0"/>
              </a:rPr>
              <a:t>Contention</a:t>
            </a:r>
            <a:endParaRPr lang="el-GR" sz="3600" dirty="0">
              <a:latin typeface="Book Antiqu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578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Cycles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of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contention</a:t>
            </a:r>
          </a:p>
          <a:p>
            <a:pPr algn="just"/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Revolutionary v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iolence is understood 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in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the context of a country’s cycle of mass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protest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 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as a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function of the competition between components of the social movement sector,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and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occurs as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 sign of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th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e protest’s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decline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/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Violence as a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differentiated strategic adaptation within the social movement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sector</a:t>
            </a:r>
            <a:endParaRPr lang="el-GR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Revolutionary terrorism in Greece</a:t>
            </a:r>
            <a:endParaRPr lang="el-GR" sz="3600" dirty="0">
              <a:latin typeface="Book Antiqu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57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Definition of revolutionary  terrorism  </a:t>
            </a:r>
            <a:endParaRPr lang="en-US" sz="28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endParaRPr lang="en-US" sz="28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Important characteristics of Greek case</a:t>
            </a:r>
            <a:endParaRPr lang="en-US" sz="28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it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hosted one of the 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most dangerous terrorist organizations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in 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Europe – 17N.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has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given birth to two different generations of 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revolutionary groups</a:t>
            </a:r>
            <a:endParaRPr lang="en-GB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escalation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of terrorist acts in the recent 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years</a:t>
            </a:r>
            <a:endParaRPr lang="en-US" sz="4500" dirty="0" smtClean="0">
              <a:latin typeface="Book Antiqua" pitchFamily="18" charset="0"/>
            </a:endParaRPr>
          </a:p>
          <a:p>
            <a:pPr marL="109728" indent="0">
              <a:buNone/>
            </a:pPr>
            <a:endParaRPr lang="en-US" sz="1800" b="1" dirty="0"/>
          </a:p>
          <a:p>
            <a:pPr marL="109728" indent="0">
              <a:buNone/>
            </a:pPr>
            <a:endParaRPr lang="en-US" sz="28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9105" y="1268760"/>
            <a:ext cx="8460432" cy="558924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Challenges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the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m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ainstream knowledge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over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revolutionary terrorism: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Defies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the idea of the ephemeral character of the terrorist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groups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Defies the wave theory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of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international terrorism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Number of attacks in Greece claimed by left wing terrorist groups has been continuously </a:t>
            </a: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escalating</a:t>
            </a:r>
            <a:endParaRPr lang="en-GB" sz="20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Defies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the idea 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of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left wing terrorism 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as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 minor security issue </a:t>
            </a:r>
            <a:endParaRPr lang="en-GB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Approximately </a:t>
            </a:r>
            <a:r>
              <a:rPr lang="en-GB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the 82 per cent of the total attacks claimed by left wing terrorist organizations in Western Europe in the 2000s </a:t>
            </a: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is </a:t>
            </a:r>
            <a:r>
              <a:rPr lang="en-GB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attributed to Greek </a:t>
            </a: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groups</a:t>
            </a:r>
            <a:endParaRPr lang="en-GB" sz="20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marL="457200" indent="-457200" algn="just"/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marL="457200" indent="-457200" algn="just"/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41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Application of </a:t>
            </a: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Cycle of Contention </a:t>
            </a: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in the Greek </a:t>
            </a: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Case</a:t>
            </a:r>
            <a:endParaRPr lang="el-GR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Greek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revolutionary terrorism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as a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direct effect of cycles of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contention</a:t>
            </a:r>
            <a:endParaRPr lang="en-US" sz="28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endParaRPr lang="en-US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First generation of Greek terrorism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17N, Revolutionary People’s Struggle (ELA)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1960s cycles of contention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Underground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resistance against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the Junta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Emerged after the Polytechnic uprising and </a:t>
            </a:r>
            <a:r>
              <a:rPr lang="en-US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Metapolitefsi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/>
            <a:endParaRPr lang="en-US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endParaRPr lang="en-US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8460432" cy="5157192"/>
          </a:xfrm>
        </p:spPr>
        <p:txBody>
          <a:bodyPr/>
          <a:lstStyle/>
          <a:p>
            <a:pPr algn="just"/>
            <a:r>
              <a:rPr lang="en-GB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anose="02040602050305030304" pitchFamily="18" charset="0"/>
              </a:rPr>
              <a:t>Second </a:t>
            </a:r>
            <a:r>
              <a:rPr lang="en-GB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anose="02040602050305030304" pitchFamily="18" charset="0"/>
              </a:rPr>
              <a:t>generation </a:t>
            </a:r>
            <a:r>
              <a:rPr lang="en-GB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anose="02040602050305030304" pitchFamily="18" charset="0"/>
              </a:rPr>
              <a:t>of Greek </a:t>
            </a:r>
            <a:r>
              <a:rPr lang="en-GB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anose="02040602050305030304" pitchFamily="18" charset="0"/>
              </a:rPr>
              <a:t>terrorism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2400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Revolutionary Struggle, Conspiracy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of the Cells of 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Fire, Sect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of 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Revolutionaries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December 2008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Modern cycle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of c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ontention </a:t>
            </a:r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(2008-2013</a:t>
            </a: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Attacks intensified – New groups emerged</a:t>
            </a:r>
            <a:endParaRPr lang="en-GB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GB" sz="2400" dirty="0" smtClean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GB" sz="2400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0485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Conclusion </a:t>
            </a:r>
            <a:endParaRPr lang="el-GR" sz="3600" dirty="0">
              <a:latin typeface="Book Antiqu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57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Terrorism discipline as a poorly conceptualized field</a:t>
            </a:r>
          </a:p>
          <a:p>
            <a:pPr algn="just"/>
            <a:endParaRPr lang="en-US" sz="28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SMT as a valuable tool to understand terrorist violence</a:t>
            </a:r>
          </a:p>
          <a:p>
            <a:pPr algn="just"/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Cycles of contention important in the understanding of Greek revolutionary violenc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e</a:t>
            </a:r>
            <a:endParaRPr lang="en-US" sz="28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Book Antiqua" pitchFamily="18" charset="0"/>
              </a:rPr>
              <a:t>Outline</a:t>
            </a:r>
            <a:endParaRPr lang="el-GR" sz="3600" dirty="0">
              <a:latin typeface="Book Antiqua" pitchFamily="18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578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Social Movement Theory (SMT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)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Terrorism Research </a:t>
            </a: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Critique of Terrorism Research</a:t>
            </a: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SMT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Contribution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Cycles of Contention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Revolutionary Violence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in Greece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Application of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Cycles of Contention in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the Greek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Case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marL="11430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809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Book Antiqua" pitchFamily="18" charset="0"/>
              </a:rPr>
              <a:t>Social Movement Theory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Social movements: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Collection of informal networks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Shared beliefs and solidarity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Mobilization over </a:t>
            </a:r>
            <a:r>
              <a:rPr lang="en-US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conflictual</a:t>
            </a:r>
            <a:r>
              <a:rPr lang="en-US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 issues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Frequent use of various forms of protest</a:t>
            </a:r>
            <a:endParaRPr lang="en-US" sz="24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Different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SMT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models</a:t>
            </a:r>
          </a:p>
          <a:p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Synthesis of SMT models –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Models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overlap </a:t>
            </a:r>
          </a:p>
          <a:p>
            <a:endParaRPr lang="el-G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Terrorism Research</a:t>
            </a:r>
            <a:endParaRPr lang="el-GR" sz="3600" dirty="0">
              <a:latin typeface="Book Antiqu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5780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8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Terrorism and SMT  overlap</a:t>
            </a:r>
          </a:p>
          <a:p>
            <a:pPr algn="just"/>
            <a:endParaRPr lang="en-US" sz="86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8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Continuum of political violence </a:t>
            </a:r>
            <a:endParaRPr lang="en-US" sz="86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endParaRPr lang="en-US" sz="86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8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Clandestine </a:t>
            </a:r>
            <a:r>
              <a:rPr lang="en-US" sz="8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violence </a:t>
            </a:r>
          </a:p>
          <a:p>
            <a:pPr algn="just"/>
            <a:endParaRPr lang="en-US" sz="86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/>
            <a:r>
              <a:rPr lang="en-US" sz="8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Definition </a:t>
            </a:r>
            <a:r>
              <a:rPr lang="en-US" sz="8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of terrorism</a:t>
            </a:r>
          </a:p>
          <a:p>
            <a:endParaRPr lang="en-US" sz="11200" dirty="0">
              <a:solidFill>
                <a:srgbClr val="002060"/>
              </a:solidFill>
              <a:latin typeface="Book Antiqua" pitchFamily="18" charset="0"/>
            </a:endParaRPr>
          </a:p>
          <a:p>
            <a:pPr algn="just"/>
            <a:endParaRPr lang="en-US" sz="112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109728" indent="0">
              <a:buNone/>
            </a:pPr>
            <a:r>
              <a:rPr lang="en-US" sz="3300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en-US" sz="3300" dirty="0" smtClean="0">
                <a:solidFill>
                  <a:srgbClr val="002060"/>
                </a:solidFill>
                <a:latin typeface="Book Antiqua" pitchFamily="18" charset="0"/>
              </a:rPr>
            </a:br>
            <a:endParaRPr lang="en-US" sz="33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endParaRPr lang="en-US" sz="2800" dirty="0">
              <a:latin typeface="Book Antiqua" pitchFamily="18" charset="0"/>
            </a:endParaRPr>
          </a:p>
          <a:p>
            <a:endParaRPr lang="en-US" sz="2800" dirty="0" smtClean="0">
              <a:latin typeface="Book Antiqua" pitchFamily="18" charset="0"/>
            </a:endParaRPr>
          </a:p>
          <a:p>
            <a:endParaRPr lang="en-US" sz="2800" dirty="0" smtClean="0">
              <a:latin typeface="Book Antiqua" pitchFamily="18" charset="0"/>
            </a:endParaRP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29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Critique of Terrorism Research</a:t>
            </a:r>
            <a:endParaRPr lang="el-GR" sz="3600" dirty="0">
              <a:latin typeface="Book Antiqu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578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Despite the fact that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after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the 9/11 terrorism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emerged in the </a:t>
            </a:r>
            <a:r>
              <a:rPr lang="en-US" sz="28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centre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 of the research agenda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: </a:t>
            </a:r>
            <a:endParaRPr lang="en-US" sz="28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A-historicity of terrorism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research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Treating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terrorism as been in a social vacuum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Lack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of multi-level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analysis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Preference for secondary over primary data</a:t>
            </a:r>
            <a:endParaRPr lang="en-US" sz="2400" dirty="0">
              <a:solidFill>
                <a:srgbClr val="002060"/>
              </a:solidFill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Book Antiqua" pitchFamily="18" charset="0"/>
            </a:endParaRPr>
          </a:p>
          <a:p>
            <a:pPr marL="109728" indent="0" algn="just">
              <a:buNone/>
            </a:pPr>
            <a:endParaRPr lang="en-US" sz="24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300" dirty="0">
              <a:solidFill>
                <a:srgbClr val="002060"/>
              </a:solidFill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300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7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5257800"/>
          </a:xfrm>
        </p:spPr>
        <p:txBody>
          <a:bodyPr>
            <a:normAutofit/>
          </a:bodyPr>
          <a:lstStyle/>
          <a:p>
            <a:endParaRPr lang="el-GR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Episodic and event-driven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Policy oriented – Terrorism experts’ effect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State-centric viewpoint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Subjugation of knowledge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Considered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as an “a-theoretical undertaking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”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3300" dirty="0">
              <a:solidFill>
                <a:srgbClr val="002060"/>
              </a:solidFill>
              <a:latin typeface="Book Antiqu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-1" y="274638"/>
            <a:ext cx="8460433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SMT </a:t>
            </a:r>
            <a:r>
              <a:rPr lang="en-US" sz="3600" dirty="0" smtClean="0">
                <a:latin typeface="Book Antiqua" pitchFamily="18" charset="0"/>
              </a:rPr>
              <a:t>Contribution</a:t>
            </a:r>
            <a:endParaRPr lang="el-GR" sz="3600" dirty="0">
              <a:latin typeface="Book Antiqua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" y="1600200"/>
            <a:ext cx="8460433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SMT as an appropriate tool to overcome some of the limitations of terrorism studies</a:t>
            </a:r>
          </a:p>
          <a:p>
            <a:endParaRPr lang="en-US" sz="2800" dirty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In fact, adopting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an SMT perspective can serve 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to: 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Broaden and deepen its intellectual body 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Challenge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many of the underlying assumptions of traditional terrorism research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Accelerate a critical 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turn of terrorism studies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65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836712"/>
            <a:ext cx="8460432" cy="6021288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Book Antiqua" pitchFamily="18" charset="0"/>
              </a:rPr>
              <a:t>Specifically, SMT: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Relocates terrorism within its social context and temporal context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De-</a:t>
            </a:r>
            <a:r>
              <a:rPr lang="en-US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exceptionalizes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 terrorism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Underlines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its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temporal fluidity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Counters the a-historicity and lack of context of  terrorism research</a:t>
            </a:r>
            <a:endParaRPr lang="el-GR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388424" cy="5257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Integrates macro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, </a:t>
            </a:r>
            <a:r>
              <a:rPr 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meso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, and micro </a:t>
            </a:r>
            <a:r>
              <a:rPr 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level explanations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Brings </a:t>
            </a:r>
            <a:r>
              <a:rPr lang="en-GB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the state into </a:t>
            </a:r>
            <a:r>
              <a:rPr lang="en-GB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focus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28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Brings </a:t>
            </a:r>
            <a:r>
              <a:rPr lang="en-GB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internal movement dynamics into </a:t>
            </a:r>
            <a:r>
              <a:rPr lang="en-GB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ook Antiqua" pitchFamily="18" charset="0"/>
              </a:rPr>
              <a:t>focus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2800" dirty="0">
              <a:solidFill>
                <a:schemeClr val="tx2">
                  <a:lumMod val="75000"/>
                  <a:lumOff val="25000"/>
                </a:schemeClr>
              </a:solidFill>
              <a:latin typeface="Book Antiqua" pitchFamily="18" charset="0"/>
            </a:endParaRPr>
          </a:p>
          <a:p>
            <a:pPr marL="114300" indent="0" algn="just">
              <a:buNone/>
            </a:pPr>
            <a:endParaRPr lang="en-GB" sz="2400" u="sng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sz="2400" u="sng" dirty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400" u="sng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solidFill>
                <a:schemeClr val="tx2">
                  <a:lumMod val="90000"/>
                  <a:lumOff val="10000"/>
                </a:schemeClr>
              </a:solidFill>
              <a:latin typeface="Book Antiqua" pitchFamily="18" charset="0"/>
            </a:endParaRPr>
          </a:p>
          <a:p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l-GR" sz="24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Προοπτική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2295</TotalTime>
  <Words>566</Words>
  <Application>Microsoft Office PowerPoint</Application>
  <PresentationFormat>On-screen Show (4:3)</PresentationFormat>
  <Paragraphs>143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Calibri</vt:lpstr>
      <vt:lpstr>Cambria</vt:lpstr>
      <vt:lpstr>Wingdings</vt:lpstr>
      <vt:lpstr>Γειτνίαση</vt:lpstr>
      <vt:lpstr>Applying Social Movement Theory in Terrorism Research: Cycles of Contention and Revolutionary Violence in Greece</vt:lpstr>
      <vt:lpstr>Outline</vt:lpstr>
      <vt:lpstr>Social Movement Theory</vt:lpstr>
      <vt:lpstr>Terrorism Research</vt:lpstr>
      <vt:lpstr>Critique of Terrorism Research</vt:lpstr>
      <vt:lpstr>PowerPoint Presentation</vt:lpstr>
      <vt:lpstr>SMT Contribution</vt:lpstr>
      <vt:lpstr>PowerPoint Presentation</vt:lpstr>
      <vt:lpstr>PowerPoint Presentation</vt:lpstr>
      <vt:lpstr>Cycles of Contention</vt:lpstr>
      <vt:lpstr>Revolutionary terrorism in Greece</vt:lpstr>
      <vt:lpstr>PowerPoint Presentation</vt:lpstr>
      <vt:lpstr>Application of Cycle of Contention in the Greek Case</vt:lpstr>
      <vt:lpstr>PowerPoint Presentation</vt:lpstr>
      <vt:lpstr>Conclusion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Social Movement Theory in Terrorism Research: The Case of Greek Revolutionary Terrorism</dc:title>
  <dc:creator>Sotkar</dc:creator>
  <cp:lastModifiedBy>Sotirios Karampampas</cp:lastModifiedBy>
  <cp:revision>174</cp:revision>
  <dcterms:created xsi:type="dcterms:W3CDTF">2012-10-03T11:01:21Z</dcterms:created>
  <dcterms:modified xsi:type="dcterms:W3CDTF">2014-06-19T19:01:31Z</dcterms:modified>
</cp:coreProperties>
</file>